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640"/>
    <p:restoredTop sz="86395"/>
  </p:normalViewPr>
  <p:slideViewPr>
    <p:cSldViewPr snapToGrid="0" snapToObjects="1">
      <p:cViewPr varScale="1">
        <p:scale>
          <a:sx n="78" d="100"/>
          <a:sy n="78" d="100"/>
        </p:scale>
        <p:origin x="192" y="856"/>
      </p:cViewPr>
      <p:guideLst/>
    </p:cSldViewPr>
  </p:slideViewPr>
  <p:outlineViewPr>
    <p:cViewPr>
      <p:scale>
        <a:sx n="33" d="100"/>
        <a:sy n="33" d="100"/>
      </p:scale>
      <p:origin x="0" y="-42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tiff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57E299-DDB5-DA4E-924B-A043324A3E10}" type="datetimeFigureOut">
              <a:rPr lang="en-US" smtClean="0"/>
              <a:t>2/1/20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762143-C7E7-7347-8890-D0C9C1D90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58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26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79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0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44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9DBEA-A07D-024E-8C33-847CF1D64A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9D0C3-C924-7741-8B03-046896C3F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550BC-4F7B-C545-8C82-AF544C08C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6A8A3-6B35-F647-B998-175E4549B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74779-243E-474E-8C5A-EF37BF5A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44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87F3-2353-E442-A67F-58DE6C218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2AA45-79B0-8A47-8458-AF08276B6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35966-AD98-504A-B8CA-B1284FEB4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02DFF-0CB3-5E45-A25C-C85D5BA6C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1ACDB-B569-7344-95A7-9F40816D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675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338A2A-25F9-5B44-97E0-563D123473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371BFD-79BC-B944-944A-3CBA0A0CB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448A3-6264-824D-B481-BA4204258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C3821-ECE3-5F44-A995-25E6A864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C6849-88EE-684E-AAA6-35BA11A3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35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0D598-1E86-094E-8DC9-3386847F8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ACEC5-2BA2-D84A-BE08-E5DF35FA4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1F0B2-9F22-534C-BB7E-7301691B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A5848-C3A4-ED40-BF75-2CFF114E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858D5-3B8A-F14D-ABA4-CE2714FEC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73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F1519-2E2C-F148-9E62-5927E1A21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236EE-F661-004D-82CA-8E1549D39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0C94A-2314-E141-B50B-E2BF311B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0A5B4-14A1-604A-8847-A519C31A2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4FE15-D62E-1C44-BA09-A7DD230EB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93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6BA1A-C5EC-EA49-B939-FD4C9457B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9DB8E-1512-FB44-BA36-B3B424B1F5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9BE721-4F6E-824D-AB6E-EA32C74085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F54528-F14D-4044-9356-F6BE20F9B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F1AB04-B59E-C346-8FF0-089DB9217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4DA3C-7F26-054E-B11C-38F45CCE3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22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5157E-A85D-0C45-86D5-1F563FA83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538123-4BAB-1E4A-8FE5-6C57F88DF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29763-B3E1-C54D-AB6F-83101704A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295245-183C-7548-B147-93D55933B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7EC145-2A49-5142-998F-00098F80C2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CA45C6-5858-3E48-8F84-247E3DAB5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D5315-20D2-7D4E-A8B4-3C201AC9D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5D8BDF-FA4A-D44F-A029-9AC28859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7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FEC5-68DB-4A46-AAC4-4B0A74ADC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D87F64-C994-364A-84F6-3C99CED34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7D88F-5221-794E-8461-E4AA40090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67F1FB-02FD-8040-B063-63C0C53D4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07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3F832B-2B7B-5241-B8A7-96223C5F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4217BC-46FD-7E42-9BD1-4EBDF5A0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EA178-C133-A34B-92AB-5E5155BF0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0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CAF3C-BC3C-364E-BF52-1F4D7905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8E0C4-1D92-6949-AE92-80A575DBB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82B6D8-B159-F143-8ABD-503887A35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62437-2EC3-E048-9576-50852C38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B996E-B4E3-1945-83F0-DBB7526D7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C9E02-E916-1641-AFDD-5D90C665A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41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8E448-D9F5-5544-8BAF-9D2B10515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782D9D-97A7-7B46-8595-D536B8338D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EA037-067C-BE44-AB0B-F96CF9FC4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00B9D4-246C-C348-8DB1-2880288BF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4B3A0-60D1-DA40-8FC8-4A890BE5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1061D8-359B-9F4C-86E1-796FF26D9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76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00097-961D-694D-AFFE-CAE3565A2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591EE-75F6-AA4D-BD52-291891BDC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6B731-2779-4544-8B53-281A69BD7D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8696B-7EEB-DF4C-BD93-559CBF48DA9D}" type="datetimeFigureOut">
              <a:rPr lang="en-US" smtClean="0"/>
              <a:t>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84A43-2E50-4944-8373-85BC16E70A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D7771-6E4C-9C4B-8499-C932F8868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1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rt.dev/get-dart" TargetMode="External"/><Relationship Id="rId2" Type="http://schemas.openxmlformats.org/officeDocument/2006/relationships/hyperlink" Target="https://gekorm.com/dart-windows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7DE60FC-5485-C54F-9D22-7C5D8B1CEB73}"/>
              </a:ext>
            </a:extLst>
          </p:cNvPr>
          <p:cNvSpPr txBox="1"/>
          <p:nvPr/>
        </p:nvSpPr>
        <p:spPr>
          <a:xfrm>
            <a:off x="841248" y="4462272"/>
            <a:ext cx="10506456" cy="11978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YUSAK SETIAWAN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D105333-ED3E-CA48-8CD0-C41A3FF8B63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950" y="261870"/>
            <a:ext cx="3111645" cy="402802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6F8EF27-8C40-3246-B55F-A28E6EA3F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1216" y="261868"/>
            <a:ext cx="4028021" cy="402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23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DF9DA-2FC6-8146-AC20-37850D2C2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 (</a:t>
            </a:r>
            <a:r>
              <a:rPr lang="en-US" dirty="0" err="1"/>
              <a:t>Lanjutan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B3E37-9157-CC40-8CCD-E0F15D0DD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Operator</a:t>
            </a:r>
          </a:p>
          <a:p>
            <a:pPr lvl="1"/>
            <a:r>
              <a:rPr lang="en-US" dirty="0"/>
              <a:t>=   ??=   +=   -=   *=   /=</a:t>
            </a:r>
          </a:p>
          <a:p>
            <a:r>
              <a:rPr lang="en-US" dirty="0"/>
              <a:t>Logical Operator</a:t>
            </a:r>
          </a:p>
          <a:p>
            <a:pPr lvl="1"/>
            <a:r>
              <a:rPr lang="en-US" dirty="0"/>
              <a:t>&amp;&amp;   ||   !</a:t>
            </a:r>
          </a:p>
          <a:p>
            <a:r>
              <a:rPr lang="en-US" dirty="0"/>
              <a:t>Conditional Operator</a:t>
            </a:r>
          </a:p>
          <a:p>
            <a:pPr lvl="1"/>
            <a:r>
              <a:rPr lang="en-US" dirty="0"/>
              <a:t>Condition ? expr1 : expr2</a:t>
            </a:r>
          </a:p>
          <a:p>
            <a:pPr marL="457200" lvl="1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04778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136B5-4DAD-DA4C-96E7-E252A2381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83102-6D94-7743-B50B-8B77F137B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statement</a:t>
            </a:r>
          </a:p>
          <a:p>
            <a:r>
              <a:rPr lang="en-US" dirty="0"/>
              <a:t>if…else statement</a:t>
            </a:r>
          </a:p>
          <a:p>
            <a:r>
              <a:rPr lang="en-US" dirty="0"/>
              <a:t>switch…case statement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005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0B138-02FF-B54F-82B7-1583C8C7F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E3097-233D-CE4A-A344-80892B682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Terdefinisi</a:t>
            </a:r>
            <a:endParaRPr lang="en-US" dirty="0"/>
          </a:p>
          <a:p>
            <a:pPr lvl="1"/>
            <a:r>
              <a:rPr lang="en-US" dirty="0"/>
              <a:t>for </a:t>
            </a:r>
          </a:p>
          <a:p>
            <a:pPr lvl="1"/>
            <a:r>
              <a:rPr lang="en-US" dirty="0"/>
              <a:t>for…in</a:t>
            </a:r>
          </a:p>
          <a:p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terdefinisi</a:t>
            </a:r>
            <a:endParaRPr lang="en-US" dirty="0"/>
          </a:p>
          <a:p>
            <a:pPr lvl="1"/>
            <a:r>
              <a:rPr lang="en-US" dirty="0"/>
              <a:t>while</a:t>
            </a:r>
          </a:p>
          <a:p>
            <a:pPr lvl="1"/>
            <a:r>
              <a:rPr lang="en-US" dirty="0"/>
              <a:t>do…while</a:t>
            </a:r>
          </a:p>
        </p:txBody>
      </p:sp>
    </p:spTree>
    <p:extLst>
      <p:ext uri="{BB962C8B-B14F-4D97-AF65-F5344CB8AC3E}">
        <p14:creationId xmlns:p14="http://schemas.microsoft.com/office/powerpoint/2010/main" val="2888301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F02AB-EF19-5945-A64C-03E2A71D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4F1B4-5622-6844-B5C8-4BDC29811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Fungsi</a:t>
            </a:r>
            <a:endParaRPr lang="en-US" dirty="0"/>
          </a:p>
          <a:p>
            <a:pPr lvl="1"/>
            <a:r>
              <a:rPr lang="en-US" dirty="0" err="1"/>
              <a:t>Bisa</a:t>
            </a:r>
            <a:r>
              <a:rPr lang="en-US" dirty="0"/>
              <a:t> punya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(anonymous function).</a:t>
            </a:r>
          </a:p>
          <a:p>
            <a:pPr lvl="1"/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parameter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tanpa</a:t>
            </a:r>
            <a:r>
              <a:rPr lang="en-US" dirty="0"/>
              <a:t> parameter.</a:t>
            </a:r>
          </a:p>
          <a:p>
            <a:pPr lvl="1"/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mengembalikan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Punya body (</a:t>
            </a:r>
            <a:r>
              <a:rPr lang="en-US" dirty="0" err="1"/>
              <a:t>isi</a:t>
            </a:r>
            <a:r>
              <a:rPr lang="en-US" dirty="0"/>
              <a:t>) </a:t>
            </a:r>
            <a:r>
              <a:rPr lang="en-US" dirty="0" err="1"/>
              <a:t>fungsi</a:t>
            </a:r>
            <a:r>
              <a:rPr lang="en-US" dirty="0"/>
              <a:t> (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).</a:t>
            </a:r>
          </a:p>
          <a:p>
            <a:pPr lvl="1"/>
            <a:r>
              <a:rPr lang="en-US" b="1" dirty="0" err="1">
                <a:solidFill>
                  <a:srgbClr val="FF0000"/>
                </a:solidFill>
              </a:rPr>
              <a:t>Bisa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memanggil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dirinya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sendiri</a:t>
            </a:r>
            <a:r>
              <a:rPr lang="en-US" b="1" dirty="0">
                <a:solidFill>
                  <a:srgbClr val="FF0000"/>
                </a:solidFill>
              </a:rPr>
              <a:t> (</a:t>
            </a:r>
            <a:r>
              <a:rPr lang="en-US" b="1" dirty="0" err="1">
                <a:solidFill>
                  <a:srgbClr val="FF0000"/>
                </a:solidFill>
              </a:rPr>
              <a:t>rekursif</a:t>
            </a:r>
            <a:r>
              <a:rPr lang="en-US" b="1" dirty="0">
                <a:solidFill>
                  <a:srgbClr val="FF0000"/>
                </a:solidFill>
              </a:rPr>
              <a:t> / recursive)</a:t>
            </a:r>
          </a:p>
          <a:p>
            <a:pPr lvl="1"/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ditampung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variable</a:t>
            </a:r>
          </a:p>
          <a:p>
            <a:pPr lvl="1"/>
            <a:r>
              <a:rPr lang="en-US" dirty="0"/>
              <a:t>Arrow notation.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. </a:t>
            </a:r>
            <a:r>
              <a:rPr lang="en-US" sz="3600" dirty="0" err="1"/>
              <a:t>Bagaimana</a:t>
            </a:r>
            <a:r>
              <a:rPr lang="en-US" sz="3600" dirty="0"/>
              <a:t> </a:t>
            </a:r>
            <a:r>
              <a:rPr lang="en-US" sz="3600" dirty="0" err="1"/>
              <a:t>jika</a:t>
            </a:r>
            <a:r>
              <a:rPr lang="en-US" sz="3600" dirty="0"/>
              <a:t> </a:t>
            </a:r>
            <a:r>
              <a:rPr lang="en-US" sz="3600" dirty="0" err="1"/>
              <a:t>mengembalikan</a:t>
            </a:r>
            <a:r>
              <a:rPr lang="en-US" sz="3600" dirty="0"/>
              <a:t> 2 </a:t>
            </a:r>
            <a:r>
              <a:rPr lang="en-US" sz="3600" dirty="0" err="1"/>
              <a:t>nilai</a:t>
            </a:r>
            <a:r>
              <a:rPr lang="en-US" sz="3600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499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BE47E-5A54-E646-BD18-9F3A2564C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(</a:t>
            </a:r>
            <a:r>
              <a:rPr lang="en-US" dirty="0" err="1"/>
              <a:t>Lanjutan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CBB0A-CC91-6648-895F-F0EFA26F6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  <a:p>
            <a:pPr marL="457200" lvl="1" indent="0">
              <a:buNone/>
            </a:pPr>
            <a:r>
              <a:rPr lang="en-US" dirty="0"/>
              <a:t>String </a:t>
            </a:r>
            <a:r>
              <a:rPr lang="en-US" dirty="0" err="1"/>
              <a:t>sayHello</a:t>
            </a:r>
            <a:r>
              <a:rPr lang="en-US" dirty="0"/>
              <a:t> (String </a:t>
            </a:r>
            <a:r>
              <a:rPr lang="en-US" dirty="0" err="1"/>
              <a:t>nama</a:t>
            </a:r>
            <a:r>
              <a:rPr lang="en-US" dirty="0"/>
              <a:t>) {</a:t>
            </a:r>
          </a:p>
          <a:p>
            <a:pPr marL="457200" lvl="1" indent="0">
              <a:buNone/>
            </a:pPr>
            <a:r>
              <a:rPr lang="en-US" dirty="0"/>
              <a:t>	return ‘Halo </a:t>
            </a:r>
            <a:r>
              <a:rPr lang="en-US" dirty="0" err="1"/>
              <a:t>selamat</a:t>
            </a:r>
            <a:r>
              <a:rPr lang="en-US" dirty="0"/>
              <a:t> </a:t>
            </a:r>
            <a:r>
              <a:rPr lang="en-US" dirty="0" err="1"/>
              <a:t>datang</a:t>
            </a:r>
            <a:r>
              <a:rPr lang="en-US" dirty="0"/>
              <a:t>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String Function(String) </a:t>
            </a:r>
            <a:r>
              <a:rPr lang="en-US" dirty="0" err="1"/>
              <a:t>anonymousFunction</a:t>
            </a:r>
            <a:r>
              <a:rPr lang="en-US" dirty="0"/>
              <a:t> = (String </a:t>
            </a:r>
            <a:r>
              <a:rPr lang="en-US" dirty="0" err="1"/>
              <a:t>nama</a:t>
            </a:r>
            <a:r>
              <a:rPr lang="en-US" dirty="0"/>
              <a:t>) {</a:t>
            </a:r>
          </a:p>
          <a:p>
            <a:pPr marL="457200" lvl="1" indent="0">
              <a:buNone/>
            </a:pPr>
            <a:r>
              <a:rPr lang="en-US" dirty="0"/>
              <a:t>	return ‘Halo </a:t>
            </a:r>
            <a:r>
              <a:rPr lang="en-US" dirty="0" err="1"/>
              <a:t>selamat</a:t>
            </a:r>
            <a:r>
              <a:rPr lang="en-US" dirty="0"/>
              <a:t> </a:t>
            </a:r>
            <a:r>
              <a:rPr lang="en-US" dirty="0" err="1"/>
              <a:t>datang</a:t>
            </a:r>
            <a:r>
              <a:rPr lang="en-US" dirty="0"/>
              <a:t>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36108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067F9-88C8-9445-A6B2-7CE056340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(</a:t>
            </a:r>
            <a:r>
              <a:rPr lang="en-US" dirty="0" err="1"/>
              <a:t>Lanjutan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FB7E7-050D-4A47-88D1-44E17D17E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Syntax (simplified)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String Function(String) </a:t>
            </a:r>
            <a:r>
              <a:rPr lang="en-US" dirty="0" err="1"/>
              <a:t>anonymousFunction</a:t>
            </a:r>
            <a:r>
              <a:rPr lang="en-US" dirty="0"/>
              <a:t> = (String </a:t>
            </a:r>
            <a:r>
              <a:rPr lang="en-US" dirty="0" err="1"/>
              <a:t>nama</a:t>
            </a:r>
            <a:r>
              <a:rPr lang="en-US" dirty="0"/>
              <a:t>) {</a:t>
            </a:r>
          </a:p>
          <a:p>
            <a:pPr marL="457200" lvl="1" indent="0">
              <a:buNone/>
            </a:pPr>
            <a:r>
              <a:rPr lang="en-US" dirty="0"/>
              <a:t>	return ‘Halo </a:t>
            </a:r>
            <a:r>
              <a:rPr lang="en-US" dirty="0" err="1"/>
              <a:t>selamat</a:t>
            </a:r>
            <a:r>
              <a:rPr lang="en-US" dirty="0"/>
              <a:t> </a:t>
            </a:r>
            <a:r>
              <a:rPr lang="en-US" dirty="0" err="1"/>
              <a:t>datang</a:t>
            </a:r>
            <a:r>
              <a:rPr lang="en-US" dirty="0"/>
              <a:t>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var </a:t>
            </a:r>
            <a:r>
              <a:rPr lang="en-US" dirty="0" err="1"/>
              <a:t>anonymousFunctionSimplified</a:t>
            </a:r>
            <a:r>
              <a:rPr lang="en-US" dirty="0"/>
              <a:t> = (var </a:t>
            </a:r>
            <a:r>
              <a:rPr lang="en-US" dirty="0" err="1"/>
              <a:t>nama</a:t>
            </a:r>
            <a:r>
              <a:rPr lang="en-US" dirty="0"/>
              <a:t>) {</a:t>
            </a:r>
          </a:p>
          <a:p>
            <a:pPr marL="457200" lvl="1" indent="0">
              <a:buNone/>
            </a:pPr>
            <a:r>
              <a:rPr lang="en-US" dirty="0"/>
              <a:t>	return ‘Halo </a:t>
            </a:r>
            <a:r>
              <a:rPr lang="en-US" dirty="0" err="1"/>
              <a:t>selamat</a:t>
            </a:r>
            <a:r>
              <a:rPr lang="en-US" dirty="0"/>
              <a:t> dating,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String </a:t>
            </a:r>
            <a:r>
              <a:rPr lang="en-US" dirty="0" err="1"/>
              <a:t>sayHelloArrow</a:t>
            </a:r>
            <a:r>
              <a:rPr lang="en-US" dirty="0"/>
              <a:t> = (String </a:t>
            </a:r>
            <a:r>
              <a:rPr lang="en-US" dirty="0" err="1"/>
              <a:t>nama</a:t>
            </a:r>
            <a:r>
              <a:rPr lang="en-US" dirty="0"/>
              <a:t>) =&gt; ‘Halo </a:t>
            </a:r>
            <a:r>
              <a:rPr lang="en-US" dirty="0" err="1"/>
              <a:t>selamat</a:t>
            </a:r>
            <a:r>
              <a:rPr lang="en-US" dirty="0"/>
              <a:t> </a:t>
            </a:r>
            <a:r>
              <a:rPr lang="en-US" dirty="0" err="1"/>
              <a:t>datang</a:t>
            </a:r>
            <a:r>
              <a:rPr lang="en-US" dirty="0"/>
              <a:t>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var sayHelloArrow2 = (</a:t>
            </a:r>
            <a:r>
              <a:rPr lang="en-US" dirty="0" err="1"/>
              <a:t>nama</a:t>
            </a:r>
            <a:r>
              <a:rPr lang="en-US" dirty="0"/>
              <a:t>) =&gt; ‘Halo </a:t>
            </a:r>
            <a:r>
              <a:rPr lang="en-US" dirty="0" err="1"/>
              <a:t>selamat</a:t>
            </a:r>
            <a:r>
              <a:rPr lang="en-US" dirty="0"/>
              <a:t> dating,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1909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DE133-4399-D941-A068-0A21F9CFF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7E22C-A370-1844-9D3C-878322E5F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051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28A9E-1516-C641-8944-D185912A1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Dart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D14A8-D8E6-DF48-9B82-D464B910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Why... Why… Dart ?</a:t>
            </a:r>
          </a:p>
          <a:p>
            <a:r>
              <a:rPr lang="en-US" sz="2000" dirty="0"/>
              <a:t>Installation</a:t>
            </a:r>
          </a:p>
          <a:p>
            <a:r>
              <a:rPr lang="en-US" sz="2000" dirty="0"/>
              <a:t>IDE</a:t>
            </a:r>
          </a:p>
          <a:p>
            <a:r>
              <a:rPr lang="en-US" sz="2000" dirty="0"/>
              <a:t>Data Types</a:t>
            </a:r>
          </a:p>
          <a:p>
            <a:r>
              <a:rPr lang="en-US" sz="2000" dirty="0"/>
              <a:t>Variables</a:t>
            </a:r>
          </a:p>
          <a:p>
            <a:r>
              <a:rPr lang="en-US" sz="2000" dirty="0"/>
              <a:t>Operators</a:t>
            </a:r>
          </a:p>
          <a:p>
            <a:r>
              <a:rPr lang="en-US" sz="2000" dirty="0"/>
              <a:t>Conditions </a:t>
            </a:r>
          </a:p>
          <a:p>
            <a:r>
              <a:rPr lang="en-US" sz="2000" dirty="0"/>
              <a:t>Loops</a:t>
            </a:r>
          </a:p>
          <a:p>
            <a:r>
              <a:rPr lang="en-US" sz="2000" dirty="0"/>
              <a:t>Function</a:t>
            </a:r>
          </a:p>
          <a:p>
            <a:r>
              <a:rPr lang="en-US" sz="2000" dirty="0"/>
              <a:t>Unit Testing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B6D7D022-C848-413A-8D00-0A187C3C0D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446" r="5859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041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0AB6C-3A79-CC43-AC17-22D1B9740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Dart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E3AF2-03B2-874B-84A4-F8452F575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Modern Language (String literal, Map, Tuple).</a:t>
            </a:r>
          </a:p>
          <a:p>
            <a:pPr lvl="1"/>
            <a:r>
              <a:rPr lang="en-US" dirty="0"/>
              <a:t>Easy to move to another languages such as JAVA, C#, </a:t>
            </a:r>
            <a:r>
              <a:rPr lang="en-US" dirty="0" err="1"/>
              <a:t>Javascript</a:t>
            </a:r>
            <a:r>
              <a:rPr lang="en-US" dirty="0"/>
              <a:t>.</a:t>
            </a:r>
          </a:p>
          <a:p>
            <a:r>
              <a:rPr lang="en-US" dirty="0"/>
              <a:t>Strongly typed programming language.</a:t>
            </a:r>
          </a:p>
          <a:p>
            <a:r>
              <a:rPr lang="en-US" dirty="0"/>
              <a:t>Object Oriented Language.</a:t>
            </a:r>
          </a:p>
          <a:p>
            <a:r>
              <a:rPr lang="en-US" dirty="0"/>
              <a:t>Compiled based language.</a:t>
            </a:r>
          </a:p>
          <a:p>
            <a:r>
              <a:rPr lang="en-US" dirty="0"/>
              <a:t>Interoperable (Front End + Back End, Web, Mobile)</a:t>
            </a:r>
          </a:p>
          <a:p>
            <a:r>
              <a:rPr lang="en-US" dirty="0"/>
              <a:t>Supported by well known IDE, Android Studio, Code, Atom, etc.</a:t>
            </a:r>
          </a:p>
          <a:p>
            <a:r>
              <a:rPr lang="en-US" dirty="0"/>
              <a:t>Made by well known company (Google)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26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B172F-2A68-7141-BAFC-8EC9B757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(Preparation)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B033A-E2C4-4B4F-88E9-0A6DEF512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</a:t>
            </a:r>
          </a:p>
          <a:p>
            <a:pPr lvl="1"/>
            <a:r>
              <a:rPr lang="en-US" dirty="0">
                <a:hlinkClick r:id="rId2"/>
              </a:rPr>
              <a:t>https://gekorm.com/dart-windows/</a:t>
            </a:r>
            <a:endParaRPr lang="en-US" dirty="0"/>
          </a:p>
          <a:p>
            <a:r>
              <a:rPr lang="en-US" dirty="0"/>
              <a:t>MAC</a:t>
            </a:r>
          </a:p>
          <a:p>
            <a:pPr lvl="1"/>
            <a:r>
              <a:rPr lang="en-US" dirty="0">
                <a:hlinkClick r:id="rId3"/>
              </a:rPr>
              <a:t>https://dart.dev/get-dart</a:t>
            </a:r>
            <a:r>
              <a:rPr lang="en-US" dirty="0"/>
              <a:t> (choose mac tab)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Installation Check</a:t>
            </a:r>
          </a:p>
          <a:p>
            <a:pPr lvl="1"/>
            <a:r>
              <a:rPr lang="en-US" dirty="0"/>
              <a:t>Type dart --version</a:t>
            </a:r>
          </a:p>
        </p:txBody>
      </p:sp>
    </p:spTree>
    <p:extLst>
      <p:ext uri="{BB962C8B-B14F-4D97-AF65-F5344CB8AC3E}">
        <p14:creationId xmlns:p14="http://schemas.microsoft.com/office/powerpoint/2010/main" val="3393877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2CE47-E595-F542-846F-773E792EF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 (Integrated Development Environment)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342D6-ADE3-9543-A184-A07B08EB7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Visual Studio Code</a:t>
            </a:r>
          </a:p>
          <a:p>
            <a:r>
              <a:rPr lang="en-US" dirty="0">
                <a:highlight>
                  <a:srgbClr val="FFFF00"/>
                </a:highlight>
              </a:rPr>
              <a:t>Android Studio</a:t>
            </a:r>
          </a:p>
          <a:p>
            <a:r>
              <a:rPr lang="en-US" dirty="0">
                <a:highlight>
                  <a:srgbClr val="FFFF00"/>
                </a:highlight>
              </a:rPr>
              <a:t>Online Editor (</a:t>
            </a:r>
            <a:r>
              <a:rPr lang="en-US" dirty="0" err="1">
                <a:highlight>
                  <a:srgbClr val="FFFF00"/>
                </a:highlight>
              </a:rPr>
              <a:t>Dartpad</a:t>
            </a:r>
            <a:r>
              <a:rPr lang="en-US" dirty="0">
                <a:highlight>
                  <a:srgbClr val="FFFF00"/>
                </a:highlight>
              </a:rPr>
              <a:t>), https://</a:t>
            </a:r>
            <a:r>
              <a:rPr lang="en-US" dirty="0" err="1">
                <a:highlight>
                  <a:srgbClr val="FFFF00"/>
                </a:highlight>
              </a:rPr>
              <a:t>dartpad.dartlang.org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IntelliJ</a:t>
            </a:r>
          </a:p>
          <a:p>
            <a:r>
              <a:rPr lang="en-US" dirty="0"/>
              <a:t>Sublime</a:t>
            </a:r>
          </a:p>
          <a:p>
            <a:r>
              <a:rPr lang="en-US" dirty="0"/>
              <a:t>Atom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24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97201-1001-ED42-8D7C-1CEC469E7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Code or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57C02-EEFD-274C-B052-DDB7E2922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dart plugins for Code.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3A7E95C-CF23-DF4D-98F0-89D4BE2FC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38" y="2243360"/>
            <a:ext cx="8110537" cy="435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936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9CB5C-2052-574C-8F03-35613D623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53C18-1DD3-F740-8D70-CF9E74A79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Numbers</a:t>
            </a:r>
          </a:p>
          <a:p>
            <a:pPr lvl="1"/>
            <a:r>
              <a:rPr lang="en-US" dirty="0"/>
              <a:t>Integer (int)</a:t>
            </a:r>
          </a:p>
          <a:p>
            <a:pPr lvl="1"/>
            <a:r>
              <a:rPr lang="en-US" dirty="0"/>
              <a:t>Double (double)</a:t>
            </a:r>
          </a:p>
          <a:p>
            <a:r>
              <a:rPr lang="en-US" dirty="0"/>
              <a:t>Strings</a:t>
            </a:r>
          </a:p>
          <a:p>
            <a:pPr lvl="1"/>
            <a:r>
              <a:rPr lang="en-US" dirty="0"/>
              <a:t>String</a:t>
            </a:r>
          </a:p>
          <a:p>
            <a:r>
              <a:rPr lang="en-US" dirty="0"/>
              <a:t>Booleans</a:t>
            </a:r>
          </a:p>
          <a:p>
            <a:pPr lvl="1"/>
            <a:r>
              <a:rPr lang="en-US" dirty="0"/>
              <a:t>bool</a:t>
            </a:r>
          </a:p>
          <a:p>
            <a:r>
              <a:rPr lang="en-US" dirty="0"/>
              <a:t>Lists &amp; Maps</a:t>
            </a:r>
          </a:p>
          <a:p>
            <a:r>
              <a:rPr lang="en-US" dirty="0"/>
              <a:t>Dynamic Types</a:t>
            </a:r>
          </a:p>
        </p:txBody>
      </p:sp>
    </p:spTree>
    <p:extLst>
      <p:ext uri="{BB962C8B-B14F-4D97-AF65-F5344CB8AC3E}">
        <p14:creationId xmlns:p14="http://schemas.microsoft.com/office/powerpoint/2010/main" val="177474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E8A83-9F4B-6441-AC0B-59A0D275F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F4E71-9BF0-6549-9A82-BD56D4AA0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Menampung</a:t>
            </a:r>
            <a:r>
              <a:rPr lang="en-US" dirty="0"/>
              <a:t> </a:t>
            </a:r>
            <a:r>
              <a:rPr lang="en-US" dirty="0" err="1"/>
              <a:t>nilai</a:t>
            </a:r>
            <a:endParaRPr lang="en-US" dirty="0"/>
          </a:p>
          <a:p>
            <a:r>
              <a:rPr lang="en-US" dirty="0"/>
              <a:t>Syntax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String name = ‘My Name is Budi’;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int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panjang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= 10;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double radius = 1.0;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var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luas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= 100;</a:t>
            </a:r>
          </a:p>
          <a:p>
            <a:r>
              <a:rPr lang="en-US" dirty="0"/>
              <a:t> final &amp; const keyword </a:t>
            </a:r>
            <a:r>
              <a:rPr lang="en-US"/>
              <a:t>/ reserved </a:t>
            </a:r>
            <a:r>
              <a:rPr lang="en-US" dirty="0"/>
              <a:t>word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final double pi = 3.14;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const double pi = 3.14;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552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934AD-A6FF-3B48-9D87-C8057D7FB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33559-EF97-A44D-8871-12D261AD3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Arithmatic</a:t>
            </a:r>
            <a:r>
              <a:rPr lang="en-US" dirty="0"/>
              <a:t> </a:t>
            </a:r>
            <a:r>
              <a:rPr lang="en-US" dirty="0" err="1"/>
              <a:t>Operatos</a:t>
            </a:r>
            <a:endParaRPr lang="en-US" dirty="0"/>
          </a:p>
          <a:p>
            <a:pPr lvl="1"/>
            <a:r>
              <a:rPr lang="en-US" dirty="0"/>
              <a:t>+   -   *   /   ~/   ++   --</a:t>
            </a:r>
          </a:p>
          <a:p>
            <a:r>
              <a:rPr lang="en-US" dirty="0"/>
              <a:t>Equality and Relational Operators</a:t>
            </a:r>
          </a:p>
          <a:p>
            <a:pPr lvl="1"/>
            <a:r>
              <a:rPr lang="en-US" dirty="0"/>
              <a:t>&gt;   &lt;    &gt;=   &lt;=   ==   !=</a:t>
            </a:r>
          </a:p>
          <a:p>
            <a:r>
              <a:rPr lang="en-US" dirty="0"/>
              <a:t>Type test Operators</a:t>
            </a:r>
          </a:p>
          <a:p>
            <a:pPr lvl="1"/>
            <a:r>
              <a:rPr lang="en-US" dirty="0"/>
              <a:t>Bitwise AND ( var1 &amp; var2 )</a:t>
            </a:r>
          </a:p>
          <a:p>
            <a:pPr lvl="1"/>
            <a:r>
              <a:rPr lang="en-US" dirty="0"/>
              <a:t>Bitwise OR ( var1 | var2 )</a:t>
            </a:r>
          </a:p>
          <a:p>
            <a:pPr lvl="1"/>
            <a:r>
              <a:rPr lang="en-US" dirty="0"/>
              <a:t>Bitwise XOR ( var1 ^ var2 )</a:t>
            </a:r>
          </a:p>
          <a:p>
            <a:pPr lvl="1"/>
            <a:r>
              <a:rPr lang="en-US" dirty="0"/>
              <a:t>Bitwise NOT ( ~var1 )</a:t>
            </a:r>
          </a:p>
          <a:p>
            <a:pPr lvl="1"/>
            <a:r>
              <a:rPr lang="en-US" dirty="0"/>
              <a:t>Left shift ( a &lt;&lt; b )</a:t>
            </a:r>
          </a:p>
          <a:p>
            <a:pPr lvl="1"/>
            <a:r>
              <a:rPr lang="en-US" dirty="0"/>
              <a:t>Right shift ( a &gt;&gt; b )</a:t>
            </a:r>
          </a:p>
        </p:txBody>
      </p:sp>
    </p:spTree>
    <p:extLst>
      <p:ext uri="{BB962C8B-B14F-4D97-AF65-F5344CB8AC3E}">
        <p14:creationId xmlns:p14="http://schemas.microsoft.com/office/powerpoint/2010/main" val="76445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4695</TotalTime>
  <Words>538</Words>
  <Application>Microsoft Macintosh PowerPoint</Application>
  <PresentationFormat>Widescreen</PresentationFormat>
  <Paragraphs>130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Dart Language</vt:lpstr>
      <vt:lpstr>Why Dart ?</vt:lpstr>
      <vt:lpstr>Installation (Preparation)</vt:lpstr>
      <vt:lpstr>IDE (Integrated Development Environment)</vt:lpstr>
      <vt:lpstr>Visual Studio Code or Code</vt:lpstr>
      <vt:lpstr>Data Types</vt:lpstr>
      <vt:lpstr>Variables</vt:lpstr>
      <vt:lpstr>Operators</vt:lpstr>
      <vt:lpstr>Operators (Lanjutan)</vt:lpstr>
      <vt:lpstr>Conditions</vt:lpstr>
      <vt:lpstr>Loops</vt:lpstr>
      <vt:lpstr>Function</vt:lpstr>
      <vt:lpstr>Function (Lanjutan)</vt:lpstr>
      <vt:lpstr>Function (Lanjutan)</vt:lpstr>
      <vt:lpstr>Unit 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Yusak Setiawan</dc:creator>
  <cp:lastModifiedBy>Yusak Setiawan</cp:lastModifiedBy>
  <cp:revision>40</cp:revision>
  <dcterms:created xsi:type="dcterms:W3CDTF">2019-12-21T03:47:13Z</dcterms:created>
  <dcterms:modified xsi:type="dcterms:W3CDTF">2020-02-04T04:34:36Z</dcterms:modified>
</cp:coreProperties>
</file>